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8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6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CA0A6-E111-F27C-47CE-3444AA9B26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1E2292B-05FF-02FF-AD2D-4711D9EE3F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6E76FA-6830-9FF8-85A5-981F6A740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A1EDC4-D6E1-8771-3D4D-D4EFDF0B4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2A4F35-1E07-73AB-BA50-835D6A2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536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E1619-4E9F-A0D2-C521-E83A4AD18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D6F34B9-135F-7A98-C0D4-61DF6D90F8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11CBC3-F151-B542-986D-E8704A7A1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AD8B1D-1841-B04D-9F1A-8CFDE953A3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371DD-8A60-D489-67A2-8915CDD984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3454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5B58A18-B82E-D434-5258-6C7555EF9C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0E0B3E-5E09-7A1E-3989-1FEA114002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D31F95-1474-FFDE-DFB8-2403DB0506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0FB81-EA81-38DB-44CC-6253E2442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831AC3-3F2C-8544-2E32-4805FAE19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0187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7FA4FA-67C8-B37E-9DD3-B53A12BD6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FAD40A-139A-84E3-F843-72CB2A82C3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6F141E-E977-26C2-E154-63FCE5956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D55BF-74C5-2F07-AC09-B9A2B313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D99E5D-9448-9ECC-BB69-E0D7786601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005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9691D-047F-C876-242E-2C98CCE65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638113-1A2D-6D58-80D4-7D89357CF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83C700-F6CE-CA3F-1D8F-7D0B2998D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EE951F-02DC-E2C1-AFD9-CB26227A1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5687B-73AB-E3CB-6092-488DA91BA9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484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B197B-88CC-2B68-B5EC-3B566CD00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76BB8-2403-8492-9B54-A0CF26E870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99B370-6516-54CB-E490-704AB06F24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FABC13-7522-6627-1C5B-C48B53D68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978FC5-7697-2D4F-FEAC-24D712C0D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1B741E-E516-A303-4DBA-9EDAB5D99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1897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2811F3-550C-B5D7-08BF-FF710E14E7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E92061-F0A2-5523-0206-A9C07CF51A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307B77-3B67-98FB-4B3C-BC983322F4B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12F074F-4A29-926B-236F-C25EF08B67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C43438-6FCE-671A-6E81-4C9571FE50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ACF240-1A15-4EC5-6536-A56ADAA87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AE046F-8D8D-7761-05C4-413CBB651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1535D33-18B6-8170-DEBB-0E6529205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6720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60EC12-F914-ED85-6AE2-F74693F830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F305A3-3C45-20CC-BF43-54AF612D0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8A010F-DD33-18C0-26DA-3F61B2B869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8115F9-AAE4-5626-C5FE-B4000075F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9609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DFC002-2E85-4D1B-2FE7-04453B1DC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98268D4-4A82-7EC7-14E5-8A1D40BAA8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B2B058-BDD7-0F32-4398-DA0D0FD1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6736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9EB25D-94DE-8ADB-0140-78E4A6E1C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9CB9BE-ACDF-2BC2-331C-66F54C128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1D857D-E99F-3D15-7DFA-3EE0FCC8BD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82A73B-627D-308E-2E75-409879255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712D27-C6E1-CB4C-E633-A74BDF101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5BB78-B722-90FE-625D-473908ED8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004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C30300-34BB-C1E2-F578-323D00A43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71BA4F1-C297-B4FE-AF21-3FD325C27F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EE2F9-C231-1B28-AEBF-08BFB627BB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1922AE0-F6C1-E82C-2C00-190AC8903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558BA7-C075-6946-0264-70BE745CC5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42E747-413E-6830-BB51-39935BFEF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593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05D3FE-1865-1389-02AF-C286458572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5231BF-0A72-DCA4-A312-D06D99C925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319D4A-3BE6-3FEC-72E9-DE7512882D4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0DB80-D851-4E03-9465-B97B1DCFF7A8}" type="datetimeFigureOut">
              <a:rPr lang="en-US" smtClean="0"/>
              <a:t>10/21/2022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0EED63-554B-B8F8-8DF0-B59F5ABB1BF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479B55-8326-AAE6-3F44-F1D8926D26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7E459-C96A-4E0C-B9D9-303E756BF3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0529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E9E41-CF0B-43BE-E3A2-F9CA1675BA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Contours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3A918-20B8-838F-E941-820C62A5CD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26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17A56FE-97A4-EC9A-A46B-CFA2FE93C5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2" t="3242" r="83594" b="23610"/>
          <a:stretch/>
        </p:blipFill>
        <p:spPr>
          <a:xfrm>
            <a:off x="-1" y="-1"/>
            <a:ext cx="5078393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AC87EC5-DD0D-E94C-9EE9-4F2D279B9DA7}"/>
              </a:ext>
            </a:extLst>
          </p:cNvPr>
          <p:cNvSpPr txBox="1"/>
          <p:nvPr/>
        </p:nvSpPr>
        <p:spPr>
          <a:xfrm>
            <a:off x="5467350" y="266700"/>
            <a:ext cx="6132979" cy="92333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cv2.imread('wkwk.png’)</a:t>
            </a: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effectLst/>
                <a:latin typeface="Consolas" panose="020B0609020204030204" pitchFamily="49" charset="0"/>
              </a:rPr>
              <a:t>open image “wkwk.png”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E1BEF1-DB29-AD72-E32E-AB5532847958}"/>
              </a:ext>
            </a:extLst>
          </p:cNvPr>
          <p:cNvSpPr txBox="1"/>
          <p:nvPr/>
        </p:nvSpPr>
        <p:spPr>
          <a:xfrm>
            <a:off x="5467350" y="1360394"/>
            <a:ext cx="6132979" cy="34163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hsv</a:t>
            </a:r>
            <a:r>
              <a:rPr lang="en-US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cv2.cvtColor(</a:t>
            </a:r>
            <a:r>
              <a:rPr lang="en-US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img</a:t>
            </a:r>
            <a:r>
              <a:rPr lang="en-US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, cv2.COLOR_BGR2HSV)</a:t>
            </a: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r>
              <a:rPr lang="en-US" b="0" dirty="0">
                <a:effectLst/>
                <a:latin typeface="Consolas" panose="020B0609020204030204" pitchFamily="49" charset="0"/>
              </a:rPr>
              <a:t>Convert image from BGR to HSV</a:t>
            </a: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endParaRPr lang="en-US" b="0" dirty="0">
              <a:effectLst/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	Real			HSV</a:t>
            </a:r>
            <a:endParaRPr lang="en-US" b="0" dirty="0">
              <a:effectLst/>
              <a:latin typeface="Consolas" panose="020B0609020204030204" pitchFamily="49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50B83EC-B3D5-3C98-D7E2-3F6BD026EB4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23" t="22157" r="82206" b="22157"/>
          <a:stretch/>
        </p:blipFill>
        <p:spPr>
          <a:xfrm>
            <a:off x="5961529" y="2393576"/>
            <a:ext cx="1398495" cy="190948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9EA04AF-4AD3-1AA0-D7DA-D960F57AFE5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59" t="19804" r="69412" b="28170"/>
          <a:stretch/>
        </p:blipFill>
        <p:spPr>
          <a:xfrm>
            <a:off x="8807822" y="2456328"/>
            <a:ext cx="1398495" cy="1855337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664D9EE-EEB7-74B3-9535-FBC5CE21FEAD}"/>
              </a:ext>
            </a:extLst>
          </p:cNvPr>
          <p:cNvSpPr/>
          <p:nvPr/>
        </p:nvSpPr>
        <p:spPr>
          <a:xfrm>
            <a:off x="591671" y="932329"/>
            <a:ext cx="3827929" cy="42806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AEE7309-F019-A615-7239-00EB3194A9BE}"/>
              </a:ext>
            </a:extLst>
          </p:cNvPr>
          <p:cNvSpPr/>
          <p:nvPr/>
        </p:nvSpPr>
        <p:spPr>
          <a:xfrm>
            <a:off x="815788" y="3361765"/>
            <a:ext cx="3827929" cy="200584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726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D8ECFF-C281-609B-2860-38BA46133B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2" t="3242" r="83594" b="23610"/>
          <a:stretch/>
        </p:blipFill>
        <p:spPr>
          <a:xfrm>
            <a:off x="-1" y="-1"/>
            <a:ext cx="5078393" cy="68580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91DA6C1-6F66-93FD-F397-EEB64221EA39}"/>
              </a:ext>
            </a:extLst>
          </p:cNvPr>
          <p:cNvSpPr txBox="1"/>
          <p:nvPr/>
        </p:nvSpPr>
        <p:spPr>
          <a:xfrm>
            <a:off x="5372100" y="123825"/>
            <a:ext cx="6705600" cy="184665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LowerRegion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hL,sL,vL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],np.uint8)</a:t>
            </a:r>
          </a:p>
          <a:p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upperRegion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np.array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([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hH,sH,vH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],np.uint8)</a:t>
            </a:r>
          </a:p>
          <a:p>
            <a:endParaRPr lang="en-US" sz="1600" b="0" dirty="0">
              <a:solidFill>
                <a:schemeClr val="accent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dirty="0"/>
              <a:t>Filter HSV picture according to desire range for yellow </a:t>
            </a:r>
          </a:p>
          <a:p>
            <a:r>
              <a:rPr lang="en-US" sz="1600" dirty="0"/>
              <a:t>146 &lt; hue &lt;= 243</a:t>
            </a:r>
            <a:br>
              <a:rPr lang="en-US" sz="1600" dirty="0"/>
            </a:br>
            <a:r>
              <a:rPr lang="en-US" sz="1600" dirty="0"/>
              <a:t>176 &lt; saturation &lt;= 255</a:t>
            </a:r>
          </a:p>
          <a:p>
            <a:r>
              <a:rPr lang="en-US" sz="1600" dirty="0"/>
              <a:t>255 &lt; value &lt;= 255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76BFE82-2966-D523-4208-693C125E5ED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297" t="25555" r="69375" b="21667"/>
          <a:stretch/>
        </p:blipFill>
        <p:spPr>
          <a:xfrm>
            <a:off x="9286106" y="3689959"/>
            <a:ext cx="2041359" cy="26748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1B9295C-4209-1E41-F1A9-E2BCBC2D36B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9559" t="19804" r="69412" b="28170"/>
          <a:stretch/>
        </p:blipFill>
        <p:spPr>
          <a:xfrm>
            <a:off x="5750698" y="3689959"/>
            <a:ext cx="2016243" cy="26748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DD5BEAD-25EC-71CB-FA4B-766941AA7A11}"/>
              </a:ext>
            </a:extLst>
          </p:cNvPr>
          <p:cNvSpPr txBox="1"/>
          <p:nvPr/>
        </p:nvSpPr>
        <p:spPr>
          <a:xfrm>
            <a:off x="5372100" y="6364843"/>
            <a:ext cx="61912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HSV			             </a:t>
            </a:r>
            <a:r>
              <a:rPr lang="en-US" dirty="0" err="1"/>
              <a:t>Colour_Filter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1732D6-1300-C762-9917-656C1BBE69DF}"/>
              </a:ext>
            </a:extLst>
          </p:cNvPr>
          <p:cNvSpPr/>
          <p:nvPr/>
        </p:nvSpPr>
        <p:spPr>
          <a:xfrm>
            <a:off x="864535" y="3782147"/>
            <a:ext cx="3827929" cy="7471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6B0F585-1EA0-1CD5-09ED-3EFD6090D3FB}"/>
              </a:ext>
            </a:extLst>
          </p:cNvPr>
          <p:cNvSpPr/>
          <p:nvPr/>
        </p:nvSpPr>
        <p:spPr>
          <a:xfrm>
            <a:off x="541806" y="1453395"/>
            <a:ext cx="847724" cy="136152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70E53E-8AF4-DFCB-3782-6A07E406E933}"/>
              </a:ext>
            </a:extLst>
          </p:cNvPr>
          <p:cNvSpPr txBox="1"/>
          <p:nvPr/>
        </p:nvSpPr>
        <p:spPr>
          <a:xfrm>
            <a:off x="5372100" y="2063647"/>
            <a:ext cx="6705600" cy="144655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colour_filter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cv2.inRange(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hsv,LowerRegion,upperRegion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endParaRPr lang="en-US" dirty="0"/>
          </a:p>
          <a:p>
            <a:r>
              <a:rPr lang="en-US" dirty="0"/>
              <a:t>The color which inside range, will be 1 (white) and not inside the range will be 0 (black) </a:t>
            </a:r>
          </a:p>
          <a:p>
            <a:r>
              <a:rPr lang="en-US" dirty="0"/>
              <a:t>different </a:t>
            </a:r>
            <a:r>
              <a:rPr lang="en-US" dirty="0" err="1"/>
              <a:t>colour</a:t>
            </a:r>
            <a:r>
              <a:rPr lang="en-US" dirty="0"/>
              <a:t>, different range hue, saturation and value</a:t>
            </a:r>
          </a:p>
        </p:txBody>
      </p:sp>
    </p:spTree>
    <p:extLst>
      <p:ext uri="{BB962C8B-B14F-4D97-AF65-F5344CB8AC3E}">
        <p14:creationId xmlns:p14="http://schemas.microsoft.com/office/powerpoint/2010/main" val="3061368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F8A0F1-1357-B546-536B-D31469D1A3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2" t="3242" r="83594" b="23610"/>
          <a:stretch/>
        </p:blipFill>
        <p:spPr>
          <a:xfrm>
            <a:off x="-1" y="-1"/>
            <a:ext cx="5078393" cy="68580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AA89EA-5479-E871-C230-11940938B5BE}"/>
              </a:ext>
            </a:extLst>
          </p:cNvPr>
          <p:cNvSpPr txBox="1"/>
          <p:nvPr/>
        </p:nvSpPr>
        <p:spPr>
          <a:xfrm>
            <a:off x="5342964" y="176190"/>
            <a:ext cx="6096000" cy="13849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fr-FR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contours, </a:t>
            </a:r>
            <a:r>
              <a:rPr lang="fr-FR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hierarchy</a:t>
            </a:r>
            <a:r>
              <a:rPr lang="fr-FR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cv2.findContours(</a:t>
            </a:r>
          </a:p>
          <a:p>
            <a:r>
              <a:rPr lang="fr-FR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colour_filter</a:t>
            </a:r>
            <a:r>
              <a:rPr lang="fr-FR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, cv2.RETR_TREE, cv2.CHAIN_APPROX_SIMPLE)</a:t>
            </a:r>
          </a:p>
          <a:p>
            <a:endParaRPr lang="fr-FR" b="0" dirty="0">
              <a:solidFill>
                <a:schemeClr val="accent1"/>
              </a:solidFill>
              <a:effectLst/>
              <a:latin typeface="Consolas" panose="020B0609020204030204" pitchFamily="49" charset="0"/>
            </a:endParaRPr>
          </a:p>
          <a:p>
            <a:r>
              <a:rPr lang="fr-FR" b="0" dirty="0" err="1">
                <a:effectLst/>
                <a:latin typeface="Consolas" panose="020B0609020204030204" pitchFamily="49" charset="0"/>
              </a:rPr>
              <a:t>Get</a:t>
            </a:r>
            <a:r>
              <a:rPr lang="fr-FR" dirty="0">
                <a:latin typeface="Consolas" panose="020B0609020204030204" pitchFamily="49" charset="0"/>
              </a:rPr>
              <a:t> surface point </a:t>
            </a:r>
            <a:r>
              <a:rPr lang="fr-FR" dirty="0" err="1">
                <a:latin typeface="Consolas" panose="020B0609020204030204" pitchFamily="49" charset="0"/>
              </a:rPr>
              <a:t>from</a:t>
            </a:r>
            <a:r>
              <a:rPr lang="fr-FR" dirty="0">
                <a:latin typeface="Consolas" panose="020B0609020204030204" pitchFamily="49" charset="0"/>
              </a:rPr>
              <a:t> </a:t>
            </a:r>
            <a:r>
              <a:rPr lang="fr-FR" dirty="0" err="1">
                <a:latin typeface="Consolas" panose="020B0609020204030204" pitchFamily="49" charset="0"/>
              </a:rPr>
              <a:t>color</a:t>
            </a:r>
            <a:r>
              <a:rPr lang="fr-FR" dirty="0">
                <a:latin typeface="Consolas" panose="020B0609020204030204" pitchFamily="49" charset="0"/>
              </a:rPr>
              <a:t> </a:t>
            </a:r>
            <a:r>
              <a:rPr lang="fr-FR" dirty="0" err="1">
                <a:latin typeface="Consolas" panose="020B0609020204030204" pitchFamily="49" charset="0"/>
              </a:rPr>
              <a:t>filter</a:t>
            </a:r>
            <a:endParaRPr lang="fr-FR" b="0" dirty="0">
              <a:solidFill>
                <a:schemeClr val="accent1"/>
              </a:solidFill>
              <a:effectLst/>
              <a:latin typeface="Consolas" panose="020B0609020204030204" pitchFamily="49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26A791A-255B-F97F-BAA1-DB81F6B4B22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563" t="21389" r="57187" b="24167"/>
          <a:stretch/>
        </p:blipFill>
        <p:spPr>
          <a:xfrm>
            <a:off x="8705849" y="2885034"/>
            <a:ext cx="2447925" cy="33318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C9E2B9-3FEC-09FE-0B04-4FDC9F03624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23" t="22157" r="82206" b="22157"/>
          <a:stretch/>
        </p:blipFill>
        <p:spPr>
          <a:xfrm>
            <a:off x="5463427" y="3069938"/>
            <a:ext cx="2299223" cy="313932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0757B6A-CE1F-4667-CFC8-CC20A06899A7}"/>
              </a:ext>
            </a:extLst>
          </p:cNvPr>
          <p:cNvSpPr txBox="1"/>
          <p:nvPr/>
        </p:nvSpPr>
        <p:spPr>
          <a:xfrm>
            <a:off x="5762625" y="6312478"/>
            <a:ext cx="55054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	Real			contour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F1F0DE4-A373-04B2-739D-6E943C2A386C}"/>
              </a:ext>
            </a:extLst>
          </p:cNvPr>
          <p:cNvSpPr/>
          <p:nvPr/>
        </p:nvSpPr>
        <p:spPr>
          <a:xfrm>
            <a:off x="882464" y="4509247"/>
            <a:ext cx="3827929" cy="74710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FE1C1A-A698-3FB9-3467-7CE7D97D119F}"/>
              </a:ext>
            </a:extLst>
          </p:cNvPr>
          <p:cNvSpPr txBox="1"/>
          <p:nvPr/>
        </p:nvSpPr>
        <p:spPr>
          <a:xfrm>
            <a:off x="5329633" y="1761444"/>
            <a:ext cx="6096000" cy="8617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fr-FR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cv2.drawContours(</a:t>
            </a:r>
            <a:r>
              <a:rPr lang="fr-FR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cnt</a:t>
            </a:r>
            <a:r>
              <a:rPr lang="fr-FR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, contours, -1, (0,255,0), 3)</a:t>
            </a:r>
          </a:p>
          <a:p>
            <a:endParaRPr lang="fr-FR" sz="1600" b="0" dirty="0">
              <a:solidFill>
                <a:schemeClr val="accent1"/>
              </a:solidFill>
              <a:effectLst/>
              <a:latin typeface="Consolas" panose="020B0609020204030204" pitchFamily="49" charset="0"/>
            </a:endParaRPr>
          </a:p>
          <a:p>
            <a:r>
              <a:rPr lang="fr-FR" dirty="0" err="1">
                <a:latin typeface="Consolas" panose="020B0609020204030204" pitchFamily="49" charset="0"/>
              </a:rPr>
              <a:t>Draw</a:t>
            </a:r>
            <a:r>
              <a:rPr lang="fr-FR" dirty="0">
                <a:latin typeface="Consolas" panose="020B0609020204030204" pitchFamily="49" charset="0"/>
              </a:rPr>
              <a:t> contours </a:t>
            </a:r>
            <a:r>
              <a:rPr lang="fr-FR" dirty="0" err="1">
                <a:latin typeface="Consolas" panose="020B0609020204030204" pitchFamily="49" charset="0"/>
              </a:rPr>
              <a:t>according</a:t>
            </a:r>
            <a:r>
              <a:rPr lang="fr-FR" dirty="0">
                <a:latin typeface="Consolas" panose="020B0609020204030204" pitchFamily="49" charset="0"/>
              </a:rPr>
              <a:t> to surface points</a:t>
            </a:r>
          </a:p>
        </p:txBody>
      </p:sp>
    </p:spTree>
    <p:extLst>
      <p:ext uri="{BB962C8B-B14F-4D97-AF65-F5344CB8AC3E}">
        <p14:creationId xmlns:p14="http://schemas.microsoft.com/office/powerpoint/2010/main" val="1772782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AE9E41-CF0B-43BE-E3A2-F9CA1675BA0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63A918-20B8-838F-E941-820C62A5CD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017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9142590-7EA4-DB18-82A8-72FAB10035E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80899" b="16945"/>
          <a:stretch/>
        </p:blipFill>
        <p:spPr>
          <a:xfrm>
            <a:off x="0" y="-1"/>
            <a:ext cx="5537864" cy="67722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CEC2CCE-C6A7-FFFB-7765-C6495CC4C65B}"/>
              </a:ext>
            </a:extLst>
          </p:cNvPr>
          <p:cNvSpPr txBox="1"/>
          <p:nvPr/>
        </p:nvSpPr>
        <p:spPr>
          <a:xfrm>
            <a:off x="5724525" y="266701"/>
            <a:ext cx="62865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Until line number 24 the algorithm is same, that is color filter with desire range for a Red object</a:t>
            </a:r>
          </a:p>
          <a:p>
            <a:endParaRPr lang="en-US" dirty="0"/>
          </a:p>
          <a:p>
            <a:r>
              <a:rPr lang="en-US" sz="1800" dirty="0"/>
              <a:t>0 &lt; hue &lt;= 234</a:t>
            </a:r>
            <a:br>
              <a:rPr lang="en-US" sz="1800" dirty="0"/>
            </a:br>
            <a:r>
              <a:rPr lang="en-US" sz="1800" dirty="0"/>
              <a:t>169 &lt; saturation &lt;= 255</a:t>
            </a:r>
          </a:p>
          <a:p>
            <a:r>
              <a:rPr lang="en-US" sz="1800" dirty="0"/>
              <a:t>188 &lt; value &lt;= 255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6D704A-0BDE-9514-E0A1-9BE7D652F9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16" t="14722" r="65000" b="26667"/>
          <a:stretch/>
        </p:blipFill>
        <p:spPr>
          <a:xfrm>
            <a:off x="5827059" y="2214001"/>
            <a:ext cx="3838575" cy="20097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38790D-0F2D-00D4-9C9A-5349DFECB8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20" t="29082" r="57344" b="17962"/>
          <a:stretch/>
        </p:blipFill>
        <p:spPr>
          <a:xfrm>
            <a:off x="5827059" y="4504623"/>
            <a:ext cx="3649756" cy="181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825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AB541AF-E8C7-BF87-315F-F2DB300C27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33" r="83750" b="13611"/>
          <a:stretch/>
        </p:blipFill>
        <p:spPr>
          <a:xfrm>
            <a:off x="0" y="441837"/>
            <a:ext cx="4059457" cy="530852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9B64E63-FB2A-2DE6-85A6-34E5A7920B3C}"/>
              </a:ext>
            </a:extLst>
          </p:cNvPr>
          <p:cNvSpPr txBox="1"/>
          <p:nvPr/>
        </p:nvSpPr>
        <p:spPr>
          <a:xfrm>
            <a:off x="4738130" y="441837"/>
            <a:ext cx="7023564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kernal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np.ones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((5,5),"uint8")</a:t>
            </a:r>
          </a:p>
          <a:p>
            <a:endParaRPr lang="en-US" sz="1600" dirty="0"/>
          </a:p>
          <a:p>
            <a:r>
              <a:rPr lang="en-US" sz="1600" dirty="0"/>
              <a:t>Setting kernel 5x5 pixel from color filter image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B5DA107-6321-7456-D1C1-FDD775D79AF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360" t="20833" r="50634" b="26100"/>
          <a:stretch/>
        </p:blipFill>
        <p:spPr>
          <a:xfrm>
            <a:off x="8912785" y="3851158"/>
            <a:ext cx="2646143" cy="187998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25B95C1B-5935-FCE4-58ED-0F11ABF347AF}"/>
              </a:ext>
            </a:extLst>
          </p:cNvPr>
          <p:cNvSpPr txBox="1"/>
          <p:nvPr/>
        </p:nvSpPr>
        <p:spPr>
          <a:xfrm>
            <a:off x="5511427" y="5954130"/>
            <a:ext cx="2061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Noise Image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9321D0-61B8-07CF-4A0B-3F3260DB4DD2}"/>
              </a:ext>
            </a:extLst>
          </p:cNvPr>
          <p:cNvSpPr txBox="1"/>
          <p:nvPr/>
        </p:nvSpPr>
        <p:spPr>
          <a:xfrm>
            <a:off x="9565341" y="5954130"/>
            <a:ext cx="20618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Clear Image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C5EEB34-BB3E-5DC0-F907-002A406D3BD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720" t="29082" r="65576" b="17962"/>
          <a:stretch/>
        </p:blipFill>
        <p:spPr>
          <a:xfrm>
            <a:off x="5070601" y="3981231"/>
            <a:ext cx="2646143" cy="1815882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78A488D5-BF67-42E6-834B-472FCDEDC009}"/>
              </a:ext>
            </a:extLst>
          </p:cNvPr>
          <p:cNvSpPr/>
          <p:nvPr/>
        </p:nvSpPr>
        <p:spPr>
          <a:xfrm>
            <a:off x="851804" y="1640540"/>
            <a:ext cx="3020950" cy="130137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B039E89-C47E-42C4-9DAE-E833C4B59949}"/>
              </a:ext>
            </a:extLst>
          </p:cNvPr>
          <p:cNvSpPr txBox="1"/>
          <p:nvPr/>
        </p:nvSpPr>
        <p:spPr>
          <a:xfrm>
            <a:off x="4738130" y="1640540"/>
            <a:ext cx="7126941" cy="166199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red = cv2.morphologyEx(redObject,cv2.MORPH_OPEN,kernal)   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red = cv2.erode(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red,kernal,iterations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=1)</a:t>
            </a:r>
          </a:p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red = cv2.dilate(</a:t>
            </a:r>
            <a:r>
              <a:rPr lang="en-US" sz="16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red,kernal,iterations</a:t>
            </a:r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=1)</a:t>
            </a:r>
          </a:p>
          <a:p>
            <a:endParaRPr lang="en-US" sz="1800" dirty="0">
              <a:solidFill>
                <a:schemeClr val="accent1"/>
              </a:solidFill>
              <a:latin typeface="Consolas" panose="020B0609020204030204" pitchFamily="49" charset="0"/>
            </a:endParaRPr>
          </a:p>
          <a:p>
            <a:r>
              <a:rPr lang="en-US" sz="1800" dirty="0"/>
              <a:t>Erase the noise below 5x5 pixel from color filter image, 5x5 is from kernel value</a:t>
            </a:r>
          </a:p>
        </p:txBody>
      </p:sp>
    </p:spTree>
    <p:extLst>
      <p:ext uri="{BB962C8B-B14F-4D97-AF65-F5344CB8AC3E}">
        <p14:creationId xmlns:p14="http://schemas.microsoft.com/office/powerpoint/2010/main" val="3035797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D13A1F-6272-9491-C950-344DEB16C72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833" r="83750" b="13611"/>
          <a:stretch/>
        </p:blipFill>
        <p:spPr>
          <a:xfrm>
            <a:off x="0" y="196728"/>
            <a:ext cx="4943475" cy="6464544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4CD6395-C1CB-C8A7-E0C4-88932B52085B}"/>
              </a:ext>
            </a:extLst>
          </p:cNvPr>
          <p:cNvSpPr txBox="1"/>
          <p:nvPr/>
        </p:nvSpPr>
        <p:spPr>
          <a:xfrm>
            <a:off x="5316071" y="329781"/>
            <a:ext cx="6454588" cy="83099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r>
              <a:rPr lang="en-US" sz="16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M = cv2.moments(red)</a:t>
            </a:r>
          </a:p>
          <a:p>
            <a:endParaRPr lang="en-US" sz="1600" dirty="0"/>
          </a:p>
          <a:p>
            <a:r>
              <a:rPr lang="en-US" sz="1600" dirty="0"/>
              <a:t>Get the area (pixel group) from the object contour</a:t>
            </a:r>
            <a:endParaRPr lang="en-US" sz="1600" b="0" dirty="0">
              <a:solidFill>
                <a:schemeClr val="accent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344862-E0A3-5177-E481-8C5CD5D73BF2}"/>
              </a:ext>
            </a:extLst>
          </p:cNvPr>
          <p:cNvSpPr/>
          <p:nvPr/>
        </p:nvSpPr>
        <p:spPr>
          <a:xfrm>
            <a:off x="1048870" y="3191435"/>
            <a:ext cx="3827929" cy="118334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14CD19-1065-A95C-7A3B-B43B4AFFFDA6}"/>
              </a:ext>
            </a:extLst>
          </p:cNvPr>
          <p:cNvSpPr txBox="1"/>
          <p:nvPr/>
        </p:nvSpPr>
        <p:spPr>
          <a:xfrm>
            <a:off x="5316071" y="1289807"/>
            <a:ext cx="6454588" cy="181588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if M["m00"] == 0: </a:t>
            </a:r>
          </a:p>
          <a:p>
            <a:r>
              <a:rPr lang="en-US" sz="14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cX</a:t>
            </a:r>
            <a:r>
              <a:rPr lang="en-US" sz="14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0	</a:t>
            </a:r>
          </a:p>
          <a:p>
            <a:r>
              <a:rPr lang="en-US" sz="14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sz="14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0</a:t>
            </a:r>
          </a:p>
          <a:p>
            <a:r>
              <a:rPr lang="en-US" sz="14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else: </a:t>
            </a:r>
          </a:p>
          <a:p>
            <a:r>
              <a:rPr lang="en-US" sz="14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cX</a:t>
            </a:r>
            <a:r>
              <a:rPr lang="en-US" sz="14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int(M["m10"] / M["m00"]) 	</a:t>
            </a:r>
            <a:r>
              <a:rPr lang="en-US" sz="1400" dirty="0"/>
              <a:t>get center position in X-</a:t>
            </a:r>
            <a:r>
              <a:rPr lang="en-US" sz="1400" dirty="0" err="1"/>
              <a:t>coordinat</a:t>
            </a:r>
            <a:r>
              <a:rPr lang="en-US" sz="1400" dirty="0"/>
              <a:t> </a:t>
            </a:r>
          </a:p>
          <a:p>
            <a:endParaRPr lang="en-US" sz="1400" b="0" dirty="0">
              <a:solidFill>
                <a:schemeClr val="accent1"/>
              </a:solidFill>
              <a:effectLst/>
              <a:latin typeface="Consolas" panose="020B0609020204030204" pitchFamily="49" charset="0"/>
            </a:endParaRPr>
          </a:p>
          <a:p>
            <a:r>
              <a:rPr lang="en-US" sz="14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sz="1400" b="0" dirty="0" err="1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cY</a:t>
            </a:r>
            <a:r>
              <a:rPr lang="en-US" sz="1400" b="0" dirty="0">
                <a:solidFill>
                  <a:schemeClr val="accent1"/>
                </a:solidFill>
                <a:effectLst/>
                <a:latin typeface="Consolas" panose="020B0609020204030204" pitchFamily="49" charset="0"/>
              </a:rPr>
              <a:t> = int(M["m01"] / M["m00"])	</a:t>
            </a:r>
            <a:r>
              <a:rPr lang="en-US" sz="1400" dirty="0"/>
              <a:t>get center position in Y-</a:t>
            </a:r>
            <a:r>
              <a:rPr lang="en-US" sz="1400" dirty="0" err="1"/>
              <a:t>coordinat</a:t>
            </a:r>
            <a:endParaRPr lang="en-US" sz="1400" dirty="0"/>
          </a:p>
          <a:p>
            <a:endParaRPr lang="en-US" sz="14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ACDB2A5B-002D-162F-6192-52F891C3D9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56" t="11974" r="65809" b="29739"/>
          <a:stretch/>
        </p:blipFill>
        <p:spPr>
          <a:xfrm>
            <a:off x="5316071" y="3266381"/>
            <a:ext cx="5221379" cy="278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5411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414</Words>
  <Application>Microsoft Office PowerPoint</Application>
  <PresentationFormat>Widescreen</PresentationFormat>
  <Paragraphs>60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Office Theme</vt:lpstr>
      <vt:lpstr>Contours</vt:lpstr>
      <vt:lpstr>PowerPoint Presentation</vt:lpstr>
      <vt:lpstr>PowerPoint Presentation</vt:lpstr>
      <vt:lpstr>PowerPoint Presentation</vt:lpstr>
      <vt:lpstr>Moment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Countour</dc:title>
  <dc:creator>Abdul Aris Umar</dc:creator>
  <cp:lastModifiedBy>Abdul Aris Umar</cp:lastModifiedBy>
  <cp:revision>20</cp:revision>
  <dcterms:created xsi:type="dcterms:W3CDTF">2022-10-21T05:49:10Z</dcterms:created>
  <dcterms:modified xsi:type="dcterms:W3CDTF">2022-10-21T06:46:25Z</dcterms:modified>
</cp:coreProperties>
</file>

<file path=docProps/thumbnail.jpeg>
</file>